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689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5" r:id="rId8"/>
    <p:sldId id="266" r:id="rId9"/>
    <p:sldId id="264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749"/>
  </p:normalViewPr>
  <p:slideViewPr>
    <p:cSldViewPr snapToGrid="0" snapToObjects="1">
      <p:cViewPr>
        <p:scale>
          <a:sx n="68" d="100"/>
          <a:sy n="68" d="100"/>
        </p:scale>
        <p:origin x="1744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6FF61-56C9-3048-A3F3-B24C28EA261F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C29C4-6B83-C14F-8852-744C359B1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Chung is now working with other gel-forming substances beyond acrylamide, the “A” is not always valid. Hence, it’s just CLARITY 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cold isolated brain, infuse w/ hydrogel-monomer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temperature =&gt; covalent bonding to whatever reacts w/ hydrogel meshwork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electric current/electrophoresis to remove lipids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Resulting in a transparent brain-hydrogel hybrid that both preserves, and makes accessible, structural and molecular information for visualization and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 of nervous system projections in the intact mouse brain. The clarified mouse brain was imaged from the dorsal region to the ventral region.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9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Three-dimensional (3D) visualization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immunohistology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showing tyrosine hydroxylase (TH)-positive neurons and fibers in the mouse brain.</a:t>
            </a:r>
          </a:p>
          <a:p>
            <a:r>
              <a:rPr lang="en-US" dirty="0" smtClean="0"/>
              <a:t>DR dorsal raphe;</a:t>
            </a:r>
            <a:r>
              <a:rPr lang="en-US" baseline="0" dirty="0" smtClean="0"/>
              <a:t> PO </a:t>
            </a:r>
            <a:r>
              <a:rPr lang="en-US" baseline="0" dirty="0" err="1" smtClean="0"/>
              <a:t>preoptic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Three-dimensional view of stained hippocampus showing fluorescent-expressing neurons (green), connecting interneurons (red) and supporting glia (blue)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Brainbow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staining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Brainbow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 w/ understanding b/w cells and tissues or</a:t>
            </a:r>
            <a:r>
              <a:rPr lang="en-US" baseline="0" dirty="0" smtClean="0"/>
              <a:t> organs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5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Chung burned/melted 100s of brains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get tech right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-notes on how to do it online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8% of total protein content is lost in CLARITY vs ~24% for other methods w/ conventional histological solution compositions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-need to investigate loss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Anything that doesn’t react w/ the gel gets lost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 know how long clarified tissue may be maintained or stored for testing ( analysis, imaging, etc. for processing)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C29C4-6B83-C14F-8852-744C359B1A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4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35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786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6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41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04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16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7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0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99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0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47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8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4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7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3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3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74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72E50-B421-C44E-B5DE-6D9BBE1093CC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DA09-78E6-6844-8E3F-B3F6ACC0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64" y="4382827"/>
            <a:ext cx="9448800" cy="685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Kwanghun</a:t>
            </a:r>
            <a:r>
              <a:rPr lang="en-US" dirty="0" smtClean="0"/>
              <a:t> Chung &amp; Karl </a:t>
            </a:r>
            <a:r>
              <a:rPr lang="en-US" dirty="0" err="1" smtClean="0"/>
              <a:t>Deisseroth</a:t>
            </a:r>
            <a:endParaRPr lang="en-US" dirty="0"/>
          </a:p>
          <a:p>
            <a:r>
              <a:rPr lang="en-US" sz="1600" dirty="0" smtClean="0"/>
              <a:t>	</a:t>
            </a:r>
            <a:r>
              <a:rPr lang="en-US" sz="1400" dirty="0" smtClean="0"/>
              <a:t>As presented by Daniel Lopez on January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2016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589964" y="1403823"/>
            <a:ext cx="9055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CLARITY for mapping the nervous 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515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334" y="1915854"/>
            <a:ext cx="10724865" cy="4302832"/>
          </a:xfrm>
        </p:spPr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US" sz="2400" dirty="0"/>
              <a:t>Compatible with EM, staining, and array </a:t>
            </a:r>
            <a:r>
              <a:rPr lang="en-US" sz="2400" dirty="0" smtClean="0"/>
              <a:t>tomography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/>
              <a:t>Scope goes beyond Neuroscience</a:t>
            </a:r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sz="2000" dirty="0" smtClean="0"/>
              <a:t>Can turn </a:t>
            </a:r>
            <a:r>
              <a:rPr lang="en-US" sz="2000" dirty="0"/>
              <a:t>any tissue or organ </a:t>
            </a:r>
            <a:r>
              <a:rPr lang="en-US" sz="2000" dirty="0" smtClean="0"/>
              <a:t>transparent (e.g. livers, lungs, and hearts)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Clinical applications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Mental Diseases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Possible exploration in pathological states 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Cancer, autoimmune disease, 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3958" y="114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335" y="807858"/>
            <a:ext cx="323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Future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87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335" y="2194560"/>
            <a:ext cx="4914900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Pros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Application beyond Neuroscience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Image intact brain with high resolution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Less </a:t>
            </a:r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3958" y="114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335" y="807858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Discussion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6115050" y="2194560"/>
            <a:ext cx="480772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/>
              <a:t>Cons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Prototype </a:t>
            </a:r>
            <a:r>
              <a:rPr lang="en-US" sz="2000" dirty="0"/>
              <a:t>(innovation </a:t>
            </a:r>
            <a:r>
              <a:rPr lang="en-US" sz="2000" dirty="0" smtClean="0"/>
              <a:t>needed)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Tricky technique</a:t>
            </a:r>
          </a:p>
          <a:p>
            <a:pPr marL="1200150" lvl="2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71730"/>
            <a:ext cx="10820400" cy="4024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CLARITY</a:t>
            </a:r>
          </a:p>
          <a:p>
            <a:pPr lvl="1">
              <a:lnSpc>
                <a:spcPct val="150000"/>
              </a:lnSpc>
            </a:pPr>
            <a:r>
              <a:rPr lang="en-US" b="1" dirty="0" smtClean="0"/>
              <a:t>C</a:t>
            </a:r>
            <a:r>
              <a:rPr lang="en-US" dirty="0" smtClean="0"/>
              <a:t>lear </a:t>
            </a:r>
            <a:r>
              <a:rPr lang="en-US" b="1" dirty="0" smtClean="0"/>
              <a:t>L</a:t>
            </a:r>
            <a:r>
              <a:rPr lang="en-US" dirty="0" smtClean="0"/>
              <a:t>ipid-exchanged</a:t>
            </a:r>
            <a:r>
              <a:rPr lang="en-US" b="1" dirty="0" smtClean="0"/>
              <a:t> A</a:t>
            </a:r>
            <a:r>
              <a:rPr lang="en-US" dirty="0" smtClean="0"/>
              <a:t>crylamide-hybridized </a:t>
            </a:r>
            <a:r>
              <a:rPr lang="en-US" b="1" dirty="0" smtClean="0"/>
              <a:t> R</a:t>
            </a:r>
            <a:r>
              <a:rPr lang="en-US" dirty="0" smtClean="0"/>
              <a:t>igid</a:t>
            </a:r>
            <a:r>
              <a:rPr lang="en-US" b="1" dirty="0" smtClean="0"/>
              <a:t> I</a:t>
            </a:r>
            <a:r>
              <a:rPr lang="en-US" dirty="0" smtClean="0"/>
              <a:t>maging/</a:t>
            </a:r>
            <a:r>
              <a:rPr lang="en-US" dirty="0" err="1" smtClean="0"/>
              <a:t>Immunostaining</a:t>
            </a:r>
            <a:r>
              <a:rPr lang="en-US" dirty="0" smtClean="0"/>
              <a:t>/In situ hybridization-compatible </a:t>
            </a:r>
            <a:r>
              <a:rPr lang="en-US" b="1" dirty="0" smtClean="0"/>
              <a:t> T</a:t>
            </a:r>
            <a:r>
              <a:rPr lang="en-US" dirty="0" smtClean="0"/>
              <a:t>issue-</a:t>
            </a:r>
            <a:r>
              <a:rPr lang="en-US" dirty="0" err="1" smtClean="0"/>
              <a:t>h</a:t>
            </a:r>
            <a:r>
              <a:rPr lang="en-US" b="1" dirty="0" err="1" smtClean="0"/>
              <a:t>Y</a:t>
            </a:r>
            <a:r>
              <a:rPr lang="en-US" dirty="0" err="1" smtClean="0"/>
              <a:t>drogel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Makes a clarified brain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 coordination with GFP can reveal: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 synapses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Location and types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 neuronal populations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71381"/>
            <a:ext cx="3285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535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Brains are complex (in scale and diversity)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Many imaging techniques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Help with extraction of anatomical projection information</a:t>
            </a:r>
          </a:p>
          <a:p>
            <a:pPr>
              <a:lnSpc>
                <a:spcPct val="200000"/>
              </a:lnSpc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73958" y="114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335" y="807858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Opportunity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974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40" y="1"/>
            <a:ext cx="5391319" cy="6858000"/>
          </a:xfrm>
        </p:spPr>
      </p:pic>
      <p:sp>
        <p:nvSpPr>
          <p:cNvPr id="4" name="TextBox 3"/>
          <p:cNvSpPr txBox="1"/>
          <p:nvPr/>
        </p:nvSpPr>
        <p:spPr>
          <a:xfrm>
            <a:off x="1473958" y="114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7685" y="821506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24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958" y="114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335" y="807858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Action</a:t>
            </a:r>
            <a:endParaRPr lang="en-US" sz="40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11" y="1745270"/>
            <a:ext cx="9273405" cy="4702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3834" y="6448211"/>
            <a:ext cx="778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 err="1"/>
              <a:t>Kwanghun</a:t>
            </a:r>
            <a:r>
              <a:rPr lang="en-US" sz="1200" dirty="0"/>
              <a:t> Chung and Karl </a:t>
            </a:r>
            <a:r>
              <a:rPr lang="en-US" sz="1200" dirty="0" err="1"/>
              <a:t>Deisseroth</a:t>
            </a:r>
            <a:r>
              <a:rPr lang="en-US" sz="1200" dirty="0"/>
              <a:t>, Howard Hughes Medical Institute/Stanford University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9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r="926" b="1332"/>
          <a:stretch/>
        </p:blipFill>
        <p:spPr>
          <a:xfrm>
            <a:off x="3387811" y="0"/>
            <a:ext cx="8804189" cy="6858000"/>
          </a:xfrm>
        </p:spPr>
      </p:pic>
      <p:sp>
        <p:nvSpPr>
          <p:cNvPr id="6" name="TextBox 5"/>
          <p:cNvSpPr txBox="1"/>
          <p:nvPr/>
        </p:nvSpPr>
        <p:spPr>
          <a:xfrm>
            <a:off x="153291" y="410430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Resolution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0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254"/>
          <a:stretch/>
        </p:blipFill>
        <p:spPr>
          <a:xfrm>
            <a:off x="2895600" y="0"/>
            <a:ext cx="9418320" cy="6858000"/>
          </a:xfrm>
        </p:spPr>
      </p:pic>
      <p:sp>
        <p:nvSpPr>
          <p:cNvPr id="6" name="TextBox 5"/>
          <p:cNvSpPr txBox="1"/>
          <p:nvPr/>
        </p:nvSpPr>
        <p:spPr>
          <a:xfrm>
            <a:off x="153291" y="410430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Resolution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474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-1146"/>
          <a:stretch/>
        </p:blipFill>
        <p:spPr>
          <a:xfrm>
            <a:off x="2475186" y="1253282"/>
            <a:ext cx="7785309" cy="4800677"/>
          </a:xfrm>
        </p:spPr>
      </p:pic>
      <p:sp>
        <p:nvSpPr>
          <p:cNvPr id="7" name="TextBox 6"/>
          <p:cNvSpPr txBox="1"/>
          <p:nvPr/>
        </p:nvSpPr>
        <p:spPr>
          <a:xfrm>
            <a:off x="4719144" y="6509823"/>
            <a:ext cx="778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 err="1"/>
              <a:t>Kwanghun</a:t>
            </a:r>
            <a:r>
              <a:rPr lang="en-US" sz="1200" dirty="0"/>
              <a:t> Chung and Karl </a:t>
            </a:r>
            <a:r>
              <a:rPr lang="en-US" sz="1200" dirty="0" err="1"/>
              <a:t>Deisseroth</a:t>
            </a:r>
            <a:r>
              <a:rPr lang="en-US" sz="1200" dirty="0"/>
              <a:t>, Howard Hughes Medical Institute/Stanford University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53291" y="410430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81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-1146"/>
          <a:stretch/>
        </p:blipFill>
        <p:spPr>
          <a:xfrm>
            <a:off x="1" y="2057401"/>
            <a:ext cx="6290925" cy="3879191"/>
          </a:xfrm>
        </p:spPr>
      </p:pic>
      <p:sp>
        <p:nvSpPr>
          <p:cNvPr id="7" name="TextBox 6"/>
          <p:cNvSpPr txBox="1"/>
          <p:nvPr/>
        </p:nvSpPr>
        <p:spPr>
          <a:xfrm>
            <a:off x="4719144" y="6509823"/>
            <a:ext cx="778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 err="1"/>
              <a:t>Kwanghun</a:t>
            </a:r>
            <a:r>
              <a:rPr lang="en-US" sz="1200" dirty="0"/>
              <a:t> Chung and Karl </a:t>
            </a:r>
            <a:r>
              <a:rPr lang="en-US" sz="1200" dirty="0" err="1"/>
              <a:t>Deisseroth</a:t>
            </a:r>
            <a:r>
              <a:rPr lang="en-US" sz="1200" dirty="0"/>
              <a:t>, Howard Hughes Medical Institute/Stanford University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53291" y="410430"/>
            <a:ext cx="3234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Resolution</a:t>
            </a:r>
            <a:endParaRPr lang="en-US" sz="40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-1146"/>
          <a:stretch/>
        </p:blipFill>
        <p:spPr>
          <a:xfrm>
            <a:off x="6004604" y="2057401"/>
            <a:ext cx="6039420" cy="37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66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3919</TotalTime>
  <Words>398</Words>
  <Application>Microsoft Macintosh PowerPoint</Application>
  <PresentationFormat>Widescreen</PresentationFormat>
  <Paragraphs>75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Century Gothic</vt:lpstr>
      <vt:lpstr>Arial</vt:lpstr>
      <vt:lpstr>Vapor Trail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Lopez</dc:creator>
  <cp:lastModifiedBy>Daniel Lopez</cp:lastModifiedBy>
  <cp:revision>24</cp:revision>
  <dcterms:created xsi:type="dcterms:W3CDTF">2016-01-17T02:06:21Z</dcterms:created>
  <dcterms:modified xsi:type="dcterms:W3CDTF">2016-01-19T19:26:39Z</dcterms:modified>
</cp:coreProperties>
</file>